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84" r:id="rId3"/>
    <p:sldId id="261" r:id="rId4"/>
    <p:sldId id="359" r:id="rId5"/>
    <p:sldId id="263" r:id="rId6"/>
    <p:sldId id="371" r:id="rId7"/>
    <p:sldId id="267" r:id="rId8"/>
    <p:sldId id="385" r:id="rId9"/>
    <p:sldId id="372" r:id="rId10"/>
    <p:sldId id="360" r:id="rId11"/>
    <p:sldId id="276" r:id="rId12"/>
    <p:sldId id="369" r:id="rId13"/>
    <p:sldId id="366" r:id="rId14"/>
    <p:sldId id="373" r:id="rId15"/>
    <p:sldId id="374" r:id="rId16"/>
    <p:sldId id="375" r:id="rId17"/>
    <p:sldId id="376" r:id="rId18"/>
    <p:sldId id="381" r:id="rId19"/>
    <p:sldId id="378" r:id="rId20"/>
    <p:sldId id="377" r:id="rId21"/>
    <p:sldId id="367" r:id="rId22"/>
    <p:sldId id="264" r:id="rId23"/>
    <p:sldId id="362" r:id="rId24"/>
    <p:sldId id="274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501"/>
  </p:normalViewPr>
  <p:slideViewPr>
    <p:cSldViewPr snapToGrid="0" snapToObjects="1">
      <p:cViewPr varScale="1">
        <p:scale>
          <a:sx n="155" d="100"/>
          <a:sy n="155" d="100"/>
        </p:scale>
        <p:origin x="20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data-transfer.html#rclon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ommand_line_data_transfer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-rmacc.rc.colorado.edu/" TargetMode="External"/><Relationship Id="rId2" Type="http://schemas.openxmlformats.org/officeDocument/2006/relationships/hyperlink" Target="http://ondemand.rc.colorad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urc.readthedocs.io/en/latest/compute/data-transfer.html?highlight=Globus#globus-transfer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ResearchComputing/command_line_data_transfer_pri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compute/filesystems.html#file-permissions-ownership-and-group-membershi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c.readthedocs.io/en/latest/access/amc-acces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31" y="4828618"/>
            <a:ext cx="7315201" cy="1212153"/>
          </a:xfrm>
          <a:effectLst/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Arial Narrow" panose="020B0604020202020204" pitchFamily="34" charset="0"/>
              </a:rPr>
              <a:t>Command Line Data Transfer on CURC Resources</a:t>
            </a:r>
            <a:endParaRPr lang="en-US" sz="40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E321-49CE-45B7-9550-90C4D2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Filesystem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2AB3-40C9-49D3-BA62-D6EB233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056C-EAD4-4B0E-86AB-DB8252C4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FE15-F211-42FD-A058-DDE540F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65284-DC1D-49D0-A1CE-45C50AA39E0A}"/>
              </a:ext>
            </a:extLst>
          </p:cNvPr>
          <p:cNvSpPr/>
          <p:nvPr/>
        </p:nvSpPr>
        <p:spPr>
          <a:xfrm>
            <a:off x="4706677" y="1550742"/>
            <a:ext cx="2308072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44DB0-475D-49E3-BE7E-29A430FD9605}"/>
              </a:ext>
            </a:extLst>
          </p:cNvPr>
          <p:cNvSpPr txBox="1"/>
          <p:nvPr/>
        </p:nvSpPr>
        <p:spPr>
          <a:xfrm>
            <a:off x="5724079" y="1617123"/>
            <a:ext cx="27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C3E4-C85B-406D-8F04-CE015A866EA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60713" y="2030014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158658-E374-4017-8DEE-5BCF27469979}"/>
              </a:ext>
            </a:extLst>
          </p:cNvPr>
          <p:cNvCxnSpPr>
            <a:cxnSpLocks/>
          </p:cNvCxnSpPr>
          <p:nvPr/>
        </p:nvCxnSpPr>
        <p:spPr>
          <a:xfrm flipH="1" flipV="1">
            <a:off x="1286717" y="2386999"/>
            <a:ext cx="8815792" cy="468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E4F3F-2C39-4E86-B443-E8082C93D834}"/>
              </a:ext>
            </a:extLst>
          </p:cNvPr>
          <p:cNvCxnSpPr>
            <a:cxnSpLocks/>
          </p:cNvCxnSpPr>
          <p:nvPr/>
        </p:nvCxnSpPr>
        <p:spPr>
          <a:xfrm>
            <a:off x="1305452" y="2374505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D428-EF1D-4294-892D-178B18407956}"/>
              </a:ext>
            </a:extLst>
          </p:cNvPr>
          <p:cNvSpPr/>
          <p:nvPr/>
        </p:nvSpPr>
        <p:spPr>
          <a:xfrm>
            <a:off x="295072" y="2765308"/>
            <a:ext cx="1777171" cy="48551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FC611-CB9C-448F-8897-8F80A10ECFA5}"/>
              </a:ext>
            </a:extLst>
          </p:cNvPr>
          <p:cNvSpPr txBox="1"/>
          <p:nvPr/>
        </p:nvSpPr>
        <p:spPr>
          <a:xfrm>
            <a:off x="296546" y="2818431"/>
            <a:ext cx="8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A22A1-0D6B-4753-B0EF-43A8964AA69F}"/>
              </a:ext>
            </a:extLst>
          </p:cNvPr>
          <p:cNvCxnSpPr>
            <a:cxnSpLocks/>
          </p:cNvCxnSpPr>
          <p:nvPr/>
        </p:nvCxnSpPr>
        <p:spPr>
          <a:xfrm>
            <a:off x="3150195" y="2387702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0404C7-0B9A-4D24-BDFD-E1B0D497F5FC}"/>
              </a:ext>
            </a:extLst>
          </p:cNvPr>
          <p:cNvSpPr/>
          <p:nvPr/>
        </p:nvSpPr>
        <p:spPr>
          <a:xfrm>
            <a:off x="2152306" y="2759768"/>
            <a:ext cx="1764679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815B01-3D5E-4512-97CB-97923B5BC7B0}"/>
              </a:ext>
            </a:extLst>
          </p:cNvPr>
          <p:cNvSpPr txBox="1"/>
          <p:nvPr/>
        </p:nvSpPr>
        <p:spPr>
          <a:xfrm>
            <a:off x="2147670" y="2819025"/>
            <a:ext cx="11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54AA7-4138-484A-8C5F-38F165242FDD}"/>
              </a:ext>
            </a:extLst>
          </p:cNvPr>
          <p:cNvCxnSpPr>
            <a:cxnSpLocks/>
          </p:cNvCxnSpPr>
          <p:nvPr/>
        </p:nvCxnSpPr>
        <p:spPr>
          <a:xfrm>
            <a:off x="5856870" y="2411124"/>
            <a:ext cx="0" cy="3606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A8669-2350-4C73-98BD-0E5DC71CDBFE}"/>
              </a:ext>
            </a:extLst>
          </p:cNvPr>
          <p:cNvSpPr/>
          <p:nvPr/>
        </p:nvSpPr>
        <p:spPr>
          <a:xfrm>
            <a:off x="4858982" y="2776208"/>
            <a:ext cx="1895843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ED8E6-8287-4A70-B820-812EEC446666}"/>
              </a:ext>
            </a:extLst>
          </p:cNvPr>
          <p:cNvSpPr txBox="1"/>
          <p:nvPr/>
        </p:nvSpPr>
        <p:spPr>
          <a:xfrm>
            <a:off x="4860230" y="2868653"/>
            <a:ext cx="10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/scratch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CE20D8-2641-4257-AC60-883E91A28D38}"/>
              </a:ext>
            </a:extLst>
          </p:cNvPr>
          <p:cNvCxnSpPr>
            <a:cxnSpLocks/>
          </p:cNvCxnSpPr>
          <p:nvPr/>
        </p:nvCxnSpPr>
        <p:spPr>
          <a:xfrm>
            <a:off x="10102509" y="2435251"/>
            <a:ext cx="0" cy="3240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7260C0-E7AB-4BDB-93E2-8340189E3EE7}"/>
              </a:ext>
            </a:extLst>
          </p:cNvPr>
          <p:cNvSpPr/>
          <p:nvPr/>
        </p:nvSpPr>
        <p:spPr>
          <a:xfrm>
            <a:off x="9248277" y="2763717"/>
            <a:ext cx="1670991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46173E-4B15-44AB-AEA6-A0EBECF3AC96}"/>
              </a:ext>
            </a:extLst>
          </p:cNvPr>
          <p:cNvSpPr txBox="1"/>
          <p:nvPr/>
        </p:nvSpPr>
        <p:spPr>
          <a:xfrm>
            <a:off x="9306957" y="2831178"/>
            <a:ext cx="8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A7A8DC-826F-4E07-96AF-CBBB6A9882A9}"/>
              </a:ext>
            </a:extLst>
          </p:cNvPr>
          <p:cNvCxnSpPr>
            <a:cxnSpLocks/>
          </p:cNvCxnSpPr>
          <p:nvPr/>
        </p:nvCxnSpPr>
        <p:spPr>
          <a:xfrm>
            <a:off x="10115000" y="3236742"/>
            <a:ext cx="0" cy="229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60F5E0-4EFB-4638-B433-1BD742E87863}"/>
              </a:ext>
            </a:extLst>
          </p:cNvPr>
          <p:cNvCxnSpPr>
            <a:cxnSpLocks/>
          </p:cNvCxnSpPr>
          <p:nvPr/>
        </p:nvCxnSpPr>
        <p:spPr>
          <a:xfrm flipH="1" flipV="1">
            <a:off x="9031486" y="3459955"/>
            <a:ext cx="2110011" cy="124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DB0F40-C6FC-4DD9-B3F0-F34120F26277}"/>
              </a:ext>
            </a:extLst>
          </p:cNvPr>
          <p:cNvCxnSpPr>
            <a:cxnSpLocks/>
          </p:cNvCxnSpPr>
          <p:nvPr/>
        </p:nvCxnSpPr>
        <p:spPr>
          <a:xfrm>
            <a:off x="9047291" y="3462866"/>
            <a:ext cx="0" cy="4511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0FBF48-F825-4CEA-9FE5-5938F3851BBF}"/>
              </a:ext>
            </a:extLst>
          </p:cNvPr>
          <p:cNvSpPr/>
          <p:nvPr/>
        </p:nvSpPr>
        <p:spPr>
          <a:xfrm>
            <a:off x="7874517" y="3618590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6B3CDB-D919-410C-BCA2-82FD48205CDB}"/>
              </a:ext>
            </a:extLst>
          </p:cNvPr>
          <p:cNvSpPr txBox="1"/>
          <p:nvPr/>
        </p:nvSpPr>
        <p:spPr>
          <a:xfrm>
            <a:off x="7844735" y="3668846"/>
            <a:ext cx="9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/active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D8428B-FE77-4184-B51B-90E60B306673}"/>
              </a:ext>
            </a:extLst>
          </p:cNvPr>
          <p:cNvCxnSpPr>
            <a:cxnSpLocks/>
          </p:cNvCxnSpPr>
          <p:nvPr/>
        </p:nvCxnSpPr>
        <p:spPr>
          <a:xfrm>
            <a:off x="11110271" y="3462865"/>
            <a:ext cx="0" cy="432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664A2A0-F9AF-40A4-A4D0-11945C573A97}"/>
              </a:ext>
            </a:extLst>
          </p:cNvPr>
          <p:cNvSpPr/>
          <p:nvPr/>
        </p:nvSpPr>
        <p:spPr>
          <a:xfrm>
            <a:off x="9981217" y="3624582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5EFC03-1657-4805-8D80-655C004370A2}"/>
              </a:ext>
            </a:extLst>
          </p:cNvPr>
          <p:cNvSpPr txBox="1"/>
          <p:nvPr/>
        </p:nvSpPr>
        <p:spPr>
          <a:xfrm>
            <a:off x="9949730" y="3685470"/>
            <a:ext cx="10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/archive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A6A338-69EE-4D1F-9D02-C7C9464A668F}"/>
              </a:ext>
            </a:extLst>
          </p:cNvPr>
          <p:cNvCxnSpPr>
            <a:cxnSpLocks/>
          </p:cNvCxnSpPr>
          <p:nvPr/>
        </p:nvCxnSpPr>
        <p:spPr>
          <a:xfrm>
            <a:off x="1305452" y="3228743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43248B-A0D5-4A09-9E37-0A65C93B567E}"/>
              </a:ext>
            </a:extLst>
          </p:cNvPr>
          <p:cNvSpPr/>
          <p:nvPr/>
        </p:nvSpPr>
        <p:spPr>
          <a:xfrm>
            <a:off x="295072" y="3613301"/>
            <a:ext cx="1777172" cy="4980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594B1C-C403-4716-9F89-D1A23F93ACCE}"/>
              </a:ext>
            </a:extLst>
          </p:cNvPr>
          <p:cNvCxnSpPr>
            <a:cxnSpLocks/>
          </p:cNvCxnSpPr>
          <p:nvPr/>
        </p:nvCxnSpPr>
        <p:spPr>
          <a:xfrm>
            <a:off x="3141335" y="3238916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2E1F03A-0FA5-48DC-A0F9-1145F059B1CB}"/>
              </a:ext>
            </a:extLst>
          </p:cNvPr>
          <p:cNvSpPr/>
          <p:nvPr/>
        </p:nvSpPr>
        <p:spPr>
          <a:xfrm>
            <a:off x="2149691" y="3610982"/>
            <a:ext cx="1758434" cy="4917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A04C3-64DF-4D25-AB76-5E85ED027FE8}"/>
              </a:ext>
            </a:extLst>
          </p:cNvPr>
          <p:cNvSpPr txBox="1"/>
          <p:nvPr/>
        </p:nvSpPr>
        <p:spPr>
          <a:xfrm>
            <a:off x="2151265" y="367638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1EBF35-A575-4F68-9476-8356EBB84C02}"/>
              </a:ext>
            </a:extLst>
          </p:cNvPr>
          <p:cNvSpPr txBox="1"/>
          <p:nvPr/>
        </p:nvSpPr>
        <p:spPr>
          <a:xfrm>
            <a:off x="279824" y="3667232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5824EF-E476-4F1A-B218-164F88042BCE}"/>
              </a:ext>
            </a:extLst>
          </p:cNvPr>
          <p:cNvCxnSpPr>
            <a:cxnSpLocks/>
          </p:cNvCxnSpPr>
          <p:nvPr/>
        </p:nvCxnSpPr>
        <p:spPr>
          <a:xfrm>
            <a:off x="9017113" y="4104108"/>
            <a:ext cx="0" cy="4384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C94821-65BD-43E9-A5F1-45C8A47DA736}"/>
              </a:ext>
            </a:extLst>
          </p:cNvPr>
          <p:cNvCxnSpPr>
            <a:cxnSpLocks/>
          </p:cNvCxnSpPr>
          <p:nvPr/>
        </p:nvCxnSpPr>
        <p:spPr>
          <a:xfrm flipH="1">
            <a:off x="11142549" y="4085371"/>
            <a:ext cx="2" cy="350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67881AB-F164-4C2E-A563-BD5B97374179}"/>
              </a:ext>
            </a:extLst>
          </p:cNvPr>
          <p:cNvSpPr/>
          <p:nvPr/>
        </p:nvSpPr>
        <p:spPr>
          <a:xfrm>
            <a:off x="7873564" y="4421424"/>
            <a:ext cx="1945810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CD2B0-D2C1-48D9-B6EA-30802E15D294}"/>
              </a:ext>
            </a:extLst>
          </p:cNvPr>
          <p:cNvSpPr txBox="1"/>
          <p:nvPr/>
        </p:nvSpPr>
        <p:spPr>
          <a:xfrm>
            <a:off x="7855888" y="4477312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89B78B-0417-4DFD-BE6E-39DA4060FADB}"/>
              </a:ext>
            </a:extLst>
          </p:cNvPr>
          <p:cNvSpPr/>
          <p:nvPr/>
        </p:nvSpPr>
        <p:spPr>
          <a:xfrm>
            <a:off x="9980264" y="4427416"/>
            <a:ext cx="1939564" cy="479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334D36-982B-4179-A2CD-935ECE944E10}"/>
              </a:ext>
            </a:extLst>
          </p:cNvPr>
          <p:cNvSpPr txBox="1"/>
          <p:nvPr/>
        </p:nvSpPr>
        <p:spPr>
          <a:xfrm>
            <a:off x="9963302" y="4487565"/>
            <a:ext cx="202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/your-pl-allocation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8E4929-4590-4C1B-A388-5002104F3E6F}"/>
              </a:ext>
            </a:extLst>
          </p:cNvPr>
          <p:cNvCxnSpPr>
            <a:cxnSpLocks/>
          </p:cNvCxnSpPr>
          <p:nvPr/>
        </p:nvCxnSpPr>
        <p:spPr>
          <a:xfrm flipH="1" flipV="1">
            <a:off x="1183658" y="4111310"/>
            <a:ext cx="958535" cy="51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59AFA2-BFC2-4672-AEDC-0A41AE98DC59}"/>
              </a:ext>
            </a:extLst>
          </p:cNvPr>
          <p:cNvSpPr txBox="1"/>
          <p:nvPr/>
        </p:nvSpPr>
        <p:spPr>
          <a:xfrm>
            <a:off x="1386440" y="4631927"/>
            <a:ext cx="17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start here!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EFDBBFD-0FEC-212B-0874-AA34AC0D4F33}"/>
              </a:ext>
            </a:extLst>
          </p:cNvPr>
          <p:cNvSpPr/>
          <p:nvPr/>
        </p:nvSpPr>
        <p:spPr>
          <a:xfrm>
            <a:off x="4971408" y="3629928"/>
            <a:ext cx="1783417" cy="4667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55E3EB-3444-C9FC-63F2-ED02E82F941E}"/>
              </a:ext>
            </a:extLst>
          </p:cNvPr>
          <p:cNvSpPr txBox="1"/>
          <p:nvPr/>
        </p:nvSpPr>
        <p:spPr>
          <a:xfrm>
            <a:off x="5341148" y="3676091"/>
            <a:ext cx="10359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/alpine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AA0B0D-FC57-DAFD-141F-814D809B68B5}"/>
              </a:ext>
            </a:extLst>
          </p:cNvPr>
          <p:cNvCxnSpPr>
            <a:cxnSpLocks/>
          </p:cNvCxnSpPr>
          <p:nvPr/>
        </p:nvCxnSpPr>
        <p:spPr>
          <a:xfrm>
            <a:off x="5856870" y="4103854"/>
            <a:ext cx="0" cy="3502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591873-F670-BB5F-7E88-8E4AC2943699}"/>
              </a:ext>
            </a:extLst>
          </p:cNvPr>
          <p:cNvSpPr/>
          <p:nvPr/>
        </p:nvSpPr>
        <p:spPr>
          <a:xfrm>
            <a:off x="4884050" y="4454147"/>
            <a:ext cx="1789663" cy="4667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AD62C5-B8FF-C8FE-5BE1-8D7F382B9522}"/>
              </a:ext>
            </a:extLst>
          </p:cNvPr>
          <p:cNvSpPr txBox="1"/>
          <p:nvPr/>
        </p:nvSpPr>
        <p:spPr>
          <a:xfrm>
            <a:off x="4910607" y="4513303"/>
            <a:ext cx="18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/your-username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468B2-6189-0426-9936-8271E9441B7A}"/>
              </a:ext>
            </a:extLst>
          </p:cNvPr>
          <p:cNvCxnSpPr>
            <a:cxnSpLocks/>
          </p:cNvCxnSpPr>
          <p:nvPr/>
        </p:nvCxnSpPr>
        <p:spPr>
          <a:xfrm>
            <a:off x="5844671" y="3243978"/>
            <a:ext cx="0" cy="37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3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FF5E-D66D-4913-BF31-A194DC7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Navigation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1A2E-FF62-47C1-A918-8F72449D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30"/>
            <a:ext cx="10515600" cy="458932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Change directories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List contents of a directory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Print current working directory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D695-7C13-4BB4-BCDB-294CD70F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186A-BF2C-46E2-9070-A74303F2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594-D66F-47A5-8703-D96C2D64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2EB3-4F62-40FB-8679-4016BBC31B09}"/>
              </a:ext>
            </a:extLst>
          </p:cNvPr>
          <p:cNvSpPr txBox="1"/>
          <p:nvPr/>
        </p:nvSpPr>
        <p:spPr>
          <a:xfrm>
            <a:off x="1180892" y="2374141"/>
            <a:ext cx="486675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&lt;relative-or-full-path&gt;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975AA-6429-4115-83D7-3F2DD9D195E2}"/>
              </a:ext>
            </a:extLst>
          </p:cNvPr>
          <p:cNvSpPr txBox="1"/>
          <p:nvPr/>
        </p:nvSpPr>
        <p:spPr>
          <a:xfrm>
            <a:off x="1180892" y="3694092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ls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&lt;optional-path&gt;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AD5FB-18BB-4024-AFA3-CDF50F3F9020}"/>
              </a:ext>
            </a:extLst>
          </p:cNvPr>
          <p:cNvSpPr txBox="1"/>
          <p:nvPr/>
        </p:nvSpPr>
        <p:spPr>
          <a:xfrm>
            <a:off x="1180892" y="4978521"/>
            <a:ext cx="49151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pwd</a:t>
            </a:r>
            <a:endParaRPr lang="en-US" sz="2400" dirty="0">
              <a:solidFill>
                <a:schemeClr val="accent2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D0E-1751-5A88-9E76-C452883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endpoints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F2FD-86C7-F068-19B4-4AB48A365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934"/>
            <a:ext cx="10515600" cy="416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u="sng" dirty="0">
                <a:latin typeface="Helvetica"/>
                <a:cs typeface="Helvetica"/>
              </a:rPr>
              <a:t>Endpoint </a:t>
            </a:r>
            <a:r>
              <a:rPr lang="en-US" dirty="0">
                <a:latin typeface="Helvetica"/>
                <a:cs typeface="Helvetica"/>
              </a:rPr>
              <a:t>– one of the two file transfer locations i.e., it is either the source or the destination we want to copy data from or to.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spcBef>
                <a:spcPts val="400"/>
              </a:spcBef>
            </a:pPr>
            <a:r>
              <a:rPr lang="en-US" dirty="0">
                <a:latin typeface="Helvetica"/>
                <a:cs typeface="Helvetica"/>
              </a:rPr>
              <a:t>For data on RC resources, we have two endpoints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login* </a:t>
            </a:r>
            <a:r>
              <a:rPr lang="en-US" dirty="0">
                <a:latin typeface="Helvetica"/>
                <a:cs typeface="Helvetica"/>
              </a:rPr>
              <a:t>nodes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Only use for small transfers!!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Data transfer nodes (DTNs)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CSU</a:t>
            </a:r>
          </a:p>
          <a:p>
            <a:pPr lvl="2"/>
            <a:endParaRPr lang="en-US" dirty="0">
              <a:latin typeface="Helvetica"/>
              <a:cs typeface="Helvetica"/>
            </a:endParaRPr>
          </a:p>
          <a:p>
            <a:pPr marL="914400" lvl="2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3C23-145A-D6F8-3D9C-127CCA14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C3E0-3EAF-2A2F-44B3-64B920CE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27EDE-6193-2A40-D5E8-CCFE158B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04BD-83FD-212C-967F-4073DF7E3E67}"/>
              </a:ext>
            </a:extLst>
          </p:cNvPr>
          <p:cNvSpPr txBox="1"/>
          <p:nvPr/>
        </p:nvSpPr>
        <p:spPr>
          <a:xfrm>
            <a:off x="1613312" y="3773929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4C67B-A33C-7183-FC63-5F2BC91E4C19}"/>
              </a:ext>
            </a:extLst>
          </p:cNvPr>
          <p:cNvSpPr txBox="1"/>
          <p:nvPr/>
        </p:nvSpPr>
        <p:spPr>
          <a:xfrm>
            <a:off x="1613313" y="4729771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dtn.rc.int.colorado.edu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8BC5-4376-2A19-ECA8-2D2FF939B90E}"/>
              </a:ext>
            </a:extLst>
          </p:cNvPr>
          <p:cNvSpPr txBox="1"/>
          <p:nvPr/>
        </p:nvSpPr>
        <p:spPr>
          <a:xfrm>
            <a:off x="2100241" y="5685613"/>
            <a:ext cx="474772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16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16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dtn.rc.colorado.edu</a:t>
            </a:r>
            <a:endParaRPr lang="en-US" sz="16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B920-CCED-4366-A558-6869B75E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RC Data transfer nodes (DTNs)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4A31-A0F0-45DC-8950-0370A837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31"/>
            <a:ext cx="9803296" cy="3493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latin typeface="Helvetica"/>
                <a:cs typeface="Helvetica"/>
              </a:rPr>
              <a:t>Command line use of DTNs is only available if you are on an approved VPN or campus network</a:t>
            </a:r>
          </a:p>
          <a:p>
            <a:r>
              <a:rPr lang="en-US" dirty="0">
                <a:latin typeface="Helvetica"/>
                <a:cs typeface="Helvetica"/>
              </a:rPr>
              <a:t>Dedicated nodes for transferring data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Faster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More stable transfers</a:t>
            </a:r>
          </a:p>
          <a:p>
            <a:r>
              <a:rPr lang="en-US" dirty="0">
                <a:latin typeface="Helvetica"/>
                <a:cs typeface="Helvetica"/>
              </a:rPr>
              <a:t>Suitable for 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Large and frequent transfers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Automated (</a:t>
            </a:r>
            <a:r>
              <a:rPr lang="en-US" dirty="0" err="1">
                <a:latin typeface="Helvetica"/>
                <a:cs typeface="Helvetica"/>
              </a:rPr>
              <a:t>passwordless</a:t>
            </a:r>
            <a:r>
              <a:rPr lang="en-US" dirty="0">
                <a:latin typeface="Helvetica"/>
                <a:cs typeface="Helvetica"/>
              </a:rPr>
              <a:t>) transfers</a:t>
            </a:r>
          </a:p>
          <a:p>
            <a:r>
              <a:rPr lang="en-US" dirty="0">
                <a:latin typeface="Helvetica"/>
                <a:cs typeface="Helvetica"/>
              </a:rPr>
              <a:t>Cannot SSH into the DTNs! </a:t>
            </a:r>
            <a:endParaRPr lang="en-US" dirty="0"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DE9E-DD6D-4D39-85C0-A751C09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ADAC7-7BB2-4268-8E80-97ED4EBD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D221-7B73-40C0-965B-79F945F7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358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SCP (Secure Copy Protocol) is a command line tool to transfer files/directories to, from, or between remote locations.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Simple, but useful! </a:t>
            </a:r>
          </a:p>
          <a:p>
            <a:r>
              <a:rPr lang="en-US" dirty="0"/>
              <a:t>Copying a local file to RC resources using a login node: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Copying a directory from RC resources to local path via a DTN: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7AE99-CEA6-455F-F747-A5FA4A33F001}"/>
              </a:ext>
            </a:extLst>
          </p:cNvPr>
          <p:cNvSpPr txBox="1"/>
          <p:nvPr/>
        </p:nvSpPr>
        <p:spPr>
          <a:xfrm>
            <a:off x="1196808" y="3878396"/>
            <a:ext cx="8098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file1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:&lt;remote-path&gt;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6DECD-0A7F-6100-C92A-3F6A2135524C}"/>
              </a:ext>
            </a:extLst>
          </p:cNvPr>
          <p:cNvSpPr txBox="1"/>
          <p:nvPr/>
        </p:nvSpPr>
        <p:spPr>
          <a:xfrm>
            <a:off x="1196808" y="5043317"/>
            <a:ext cx="97441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–r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dtn.rc.int.colorado.edu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:&lt;path-to-directory&gt;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&lt;local-path&gt;</a:t>
            </a:r>
            <a:r>
              <a:rPr lang="en-US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434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FB1D-78B1-64A7-4679-A51A873B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option - 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CC8B-9D28-0156-F6F6-DCF925F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SFTP (Secure File Transfer Protocol) a command line tool that is similar to SCP, but provides an SFTP session where both the local and remote filesystems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Slightly more advanced than SCP </a:t>
            </a:r>
          </a:p>
          <a:p>
            <a:r>
              <a:rPr lang="en-US" dirty="0"/>
              <a:t>Useful for multiple file/directory transfers</a:t>
            </a:r>
          </a:p>
          <a:p>
            <a:r>
              <a:rPr lang="en-US" dirty="0"/>
              <a:t>Starting a SFTP session on a local machine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0B956-D6E1-3A28-EDFA-5FC5AEE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3F45-534D-D8A7-1A5F-1720C5F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787E-5154-675F-ECF3-A1DC338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77EF-AB27-7410-D475-095ADBF5ADE5}"/>
              </a:ext>
            </a:extLst>
          </p:cNvPr>
          <p:cNvSpPr txBox="1"/>
          <p:nvPr/>
        </p:nvSpPr>
        <p:spPr>
          <a:xfrm>
            <a:off x="1189040" y="4640678"/>
            <a:ext cx="577630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sftp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&lt;username&gt;@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login.rc.colorado.edu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7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E9E8-4635-4995-889E-84B50B6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C689-98EC-0BA4-43D7-DE5736A1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43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Rsync</a:t>
            </a:r>
            <a:r>
              <a:rPr lang="en-US" dirty="0"/>
              <a:t> (remote sync) a command line tool that offers remote and local file synchronization.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Only copies the portion of the files that have changed! </a:t>
            </a:r>
          </a:p>
          <a:p>
            <a:r>
              <a:rPr lang="en-US" sz="2000" dirty="0"/>
              <a:t>Already installed on most Linux distributions and macOS</a:t>
            </a:r>
          </a:p>
          <a:p>
            <a:pPr lvl="1"/>
            <a:r>
              <a:rPr lang="en-US" sz="1800" dirty="0"/>
              <a:t>Needs to be installed on Windows</a:t>
            </a:r>
          </a:p>
          <a:p>
            <a:r>
              <a:rPr lang="en-US" sz="2000" dirty="0"/>
              <a:t>Sync RC resources to local computer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lvl="1"/>
            <a:r>
              <a:rPr lang="en-US" sz="1800" dirty="0">
                <a:latin typeface="Helvetica"/>
                <a:cs typeface="Helvetica"/>
              </a:rPr>
              <a:t>Flags: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-v    # verbose mode</a:t>
            </a:r>
          </a:p>
          <a:p>
            <a:pPr marL="914400" lvl="2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Helvetica"/>
              </a:rPr>
              <a:t>-a    # archive mode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A99-6C24-B3D4-F2E7-FCF7D0F6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3A22-2229-F686-B848-47C0BB69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A7CA1-B029-DD2F-8CFD-5FD5B55F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525C2-C31F-855E-A1F1-4352382D8ED9}"/>
              </a:ext>
            </a:extLst>
          </p:cNvPr>
          <p:cNvSpPr txBox="1"/>
          <p:nvPr/>
        </p:nvSpPr>
        <p:spPr>
          <a:xfrm>
            <a:off x="1173743" y="4224014"/>
            <a:ext cx="95525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rsync</a:t>
            </a:r>
            <a:r>
              <a:rPr lang="en-US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-av &lt;username&gt;@login.rc.colorado.edu:&lt;remote-path&gt; &lt;local-path&gt;  </a:t>
            </a:r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5874-8D6A-A1EB-6B73-36C0095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</a:t>
            </a:r>
            <a:r>
              <a:rPr lang="en-US" dirty="0" err="1">
                <a:latin typeface="Helvetica Light"/>
              </a:rPr>
              <a:t>Rclone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474-5F96-050C-6288-CAEEFDC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Rclone</a:t>
            </a:r>
            <a:r>
              <a:rPr lang="en-US" dirty="0"/>
              <a:t> is a command line tool used to manage files on cloud storage.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It is compatible with all major cloud storage solutions</a:t>
            </a:r>
          </a:p>
          <a:p>
            <a:pPr lvl="1"/>
            <a:r>
              <a:rPr lang="en-US" sz="1800" dirty="0"/>
              <a:t>Supported by over 40 cloud storage products! </a:t>
            </a:r>
          </a:p>
          <a:p>
            <a:r>
              <a:rPr lang="en-US" sz="2000" dirty="0"/>
              <a:t>Created as a cloud equivalent to the UNIX commands:</a:t>
            </a:r>
          </a:p>
          <a:p>
            <a:pPr lvl="1"/>
            <a:r>
              <a:rPr lang="en-US" sz="1800" dirty="0" err="1"/>
              <a:t>rsync</a:t>
            </a:r>
            <a:r>
              <a:rPr lang="en-US" sz="1800" dirty="0"/>
              <a:t>, cp, mv, mount, ls, </a:t>
            </a:r>
            <a:r>
              <a:rPr lang="en-US" sz="1800" dirty="0" err="1"/>
              <a:t>ncdu</a:t>
            </a:r>
            <a:r>
              <a:rPr lang="en-US" sz="1800" dirty="0"/>
              <a:t>, tree, rm, and cat</a:t>
            </a:r>
          </a:p>
          <a:p>
            <a:r>
              <a:rPr lang="en-US" sz="2000" dirty="0"/>
              <a:t>Needs to be downloaded on your local machine</a:t>
            </a:r>
          </a:p>
          <a:p>
            <a:r>
              <a:rPr lang="en-US" sz="2000" dirty="0"/>
              <a:t>Requires a more involved setup process but works great!</a:t>
            </a:r>
          </a:p>
          <a:p>
            <a:pPr lvl="1"/>
            <a:r>
              <a:rPr lang="en-US" dirty="0">
                <a:latin typeface="Helvetica"/>
                <a:cs typeface="Helvetica" pitchFamily="2" charset="0"/>
                <a:hlinkClick r:id="rId2"/>
              </a:rPr>
              <a:t>https://curc.readthedocs.io/en/latest/compute/data-transfer.html#rclone</a:t>
            </a:r>
            <a:r>
              <a:rPr lang="en-US" dirty="0">
                <a:solidFill>
                  <a:srgbClr val="404040"/>
                </a:solidFill>
                <a:latin typeface="Lato" panose="020F0502020204030203" pitchFamily="34" charset="0"/>
                <a:cs typeface="Helvetica" pitchFamily="2" charset="0"/>
              </a:rPr>
              <a:t> </a:t>
            </a:r>
            <a:endParaRPr lang="en-US" dirty="0">
              <a:latin typeface="Helvetica"/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E7D59-969D-9A4E-CD94-B815D8F8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C28-B3CA-6CCE-7CBC-0030E380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9608-F64D-92CB-A064-FEB787C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62C6A-CADD-0B94-8FD6-D905E06AE791}"/>
              </a:ext>
            </a:extLst>
          </p:cNvPr>
          <p:cNvSpPr txBox="1"/>
          <p:nvPr/>
        </p:nvSpPr>
        <p:spPr>
          <a:xfrm>
            <a:off x="1137445" y="5265589"/>
            <a:ext cx="49834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rclone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 copy rclonetest.csv aws_s3:testbucket/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8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5B64-4059-3285-8EFB-14DABF6C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err="1">
                <a:latin typeface="Helvetica"/>
                <a:cs typeface="Helvetica"/>
              </a:rPr>
              <a:t>PetaLibrary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9D6-B1F2-379E-9C65-B4C4A055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359"/>
            <a:ext cx="9212249" cy="4414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PetaLibrary</a:t>
            </a:r>
            <a:r>
              <a:rPr lang="en-US" dirty="0"/>
              <a:t> is a CU Boulder Research Computing service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Expands the amount of storage space available to you</a:t>
            </a:r>
          </a:p>
          <a:p>
            <a:pPr lvl="1"/>
            <a:r>
              <a:rPr lang="en-US" dirty="0"/>
              <a:t>Confidential data should not be stored on </a:t>
            </a:r>
            <a:r>
              <a:rPr lang="en-US" dirty="0" err="1"/>
              <a:t>PetaLibrary</a:t>
            </a:r>
            <a:r>
              <a:rPr lang="en-US" dirty="0"/>
              <a:t>!!</a:t>
            </a:r>
          </a:p>
          <a:p>
            <a:r>
              <a:rPr lang="en-US" dirty="0"/>
              <a:t>Aims to work seamlessly with all RC resources </a:t>
            </a:r>
          </a:p>
          <a:p>
            <a:r>
              <a:rPr lang="en-US" dirty="0"/>
              <a:t>Supports the storage, archival, and sharing of data </a:t>
            </a:r>
          </a:p>
          <a:p>
            <a:r>
              <a:rPr lang="en-US" dirty="0"/>
              <a:t>Available at a subsidized cost for researchers affiliated with University of Colorado </a:t>
            </a:r>
          </a:p>
          <a:p>
            <a:r>
              <a:rPr lang="en-US" dirty="0"/>
              <a:t>New customer’s initial upper limit:</a:t>
            </a:r>
          </a:p>
          <a:p>
            <a:pPr lvl="1"/>
            <a:r>
              <a:rPr lang="en-US" dirty="0"/>
              <a:t>200 TB for Active storage (available to compute resources)</a:t>
            </a:r>
          </a:p>
          <a:p>
            <a:pPr lvl="1"/>
            <a:r>
              <a:rPr lang="en-US" dirty="0"/>
              <a:t>100 TB for Archive storage (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available to compute resources)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34A0C-9A3A-EC9A-D90A-DDAD4A61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90F6-D330-E88E-5829-73036E62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FB5F-F63E-3A10-9012-E60C36D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73B7-33F1-F989-205B-D1AC968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ight"/>
              </a:rPr>
              <a:t>Command line option - mounting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3A1B-12B1-88CC-B5FF-1AAED75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797"/>
            <a:ext cx="10515600" cy="4485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Mounting is the process of attaching a file system to a directory on another system.</a:t>
            </a:r>
            <a:endParaRPr lang="en-US" sz="1000" dirty="0"/>
          </a:p>
          <a:p>
            <a:r>
              <a:rPr lang="en-US" dirty="0"/>
              <a:t>SSHFS (secure shell filesystem)</a:t>
            </a:r>
          </a:p>
          <a:p>
            <a:pPr lvl="1"/>
            <a:r>
              <a:rPr lang="en-US" dirty="0"/>
              <a:t>Needs to be installed on Mac and Windows (available on most Linux distributions)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SMB (</a:t>
            </a:r>
            <a:r>
              <a:rPr lang="en-US" b="1" u="sng" dirty="0">
                <a:solidFill>
                  <a:srgbClr val="FF0000"/>
                </a:solidFill>
              </a:rPr>
              <a:t>Only available for </a:t>
            </a:r>
            <a:r>
              <a:rPr lang="en-US" b="1" u="sng" dirty="0" err="1">
                <a:solidFill>
                  <a:srgbClr val="FF0000"/>
                </a:solidFill>
              </a:rPr>
              <a:t>PetaLibrary</a:t>
            </a:r>
            <a:r>
              <a:rPr lang="en-US" b="1" u="sng" dirty="0">
                <a:solidFill>
                  <a:srgbClr val="FF0000"/>
                </a:solidFill>
              </a:rPr>
              <a:t> allocations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Built into all major operating systems </a:t>
            </a:r>
          </a:p>
          <a:p>
            <a:pPr lvl="1"/>
            <a:r>
              <a:rPr lang="en-US" dirty="0"/>
              <a:t>You need to be on the campus network or VPN!</a:t>
            </a:r>
          </a:p>
          <a:p>
            <a:pPr lvl="1"/>
            <a:r>
              <a:rPr lang="en-US" dirty="0"/>
              <a:t>Contact us if you want to use this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45FF-9F56-F5A4-E744-BD2DA81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279C-9E8F-27F2-77F4-FF0BEBCA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6946-8AC7-E7BD-66B1-5385A6ED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029E-6513-D82B-03AF-6881D853D734}"/>
              </a:ext>
            </a:extLst>
          </p:cNvPr>
          <p:cNvSpPr txBox="1"/>
          <p:nvPr/>
        </p:nvSpPr>
        <p:spPr>
          <a:xfrm>
            <a:off x="1411308" y="3561109"/>
            <a:ext cx="83455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/>
              </a:rPr>
              <a:t>sshfs &lt;username&gt;@</a:t>
            </a:r>
            <a:r>
              <a:rPr lang="en-US" dirty="0" err="1">
                <a:solidFill>
                  <a:schemeClr val="accent5"/>
                </a:solidFill>
                <a:latin typeface="Consolas"/>
              </a:rPr>
              <a:t>login.rc.colorado.edu</a:t>
            </a:r>
            <a:r>
              <a:rPr lang="en-US" dirty="0">
                <a:solidFill>
                  <a:schemeClr val="accent5"/>
                </a:solidFill>
                <a:latin typeface="Consolas"/>
              </a:rPr>
              <a:t>:&lt;path&gt; &lt;local-mountpoint&gt;</a:t>
            </a:r>
          </a:p>
        </p:txBody>
      </p:sp>
    </p:spTree>
    <p:extLst>
      <p:ext uri="{BB962C8B-B14F-4D97-AF65-F5344CB8AC3E}">
        <p14:creationId xmlns:p14="http://schemas.microsoft.com/office/powerpoint/2010/main" val="275512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7836243" cy="91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sz="4400" dirty="0"/>
              <a:t>Command Line Data Transfer on CURC Resources</a:t>
            </a:r>
            <a:endParaRPr sz="44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997089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E2605-18FB-6BB6-00BB-A7C3E7C800DF}"/>
              </a:ext>
            </a:extLst>
          </p:cNvPr>
          <p:cNvSpPr txBox="1"/>
          <p:nvPr/>
        </p:nvSpPr>
        <p:spPr>
          <a:xfrm>
            <a:off x="515574" y="4674018"/>
            <a:ext cx="113716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https://github.com/ResearchComputing/command_line_data_transfer_primer</a:t>
            </a:r>
            <a:r>
              <a:rPr lang="en-US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r>
              <a:rPr lang="en-US" sz="2500" dirty="0"/>
              <a:t> 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E12CEF4C-A7FD-1017-2FE7-4072182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26" y="1541494"/>
            <a:ext cx="3045321" cy="30169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E038F-5E34-1999-DA1C-574D9272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79AE4-08AC-B029-D282-4662A2C6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B876-ABD4-3A2B-46C5-F921265E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342" y="2766218"/>
            <a:ext cx="6135116" cy="1325563"/>
          </a:xfrm>
        </p:spPr>
        <p:txBody>
          <a:bodyPr/>
          <a:lstStyle/>
          <a:p>
            <a:r>
              <a:rPr lang="en-US" dirty="0"/>
              <a:t>GUI based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1DA4-B360-FF49-AA59-89B1B9C9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B1EDF-5DDA-C006-DEA7-930506BB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8FD80-E35B-E957-28B9-82A259CD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31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2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15691-4949-4873-B5E5-789542B8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746" y="2355357"/>
            <a:ext cx="4066054" cy="10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version is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r>
              <a:rPr lang="en-US" dirty="0">
                <a:latin typeface="Helvetica"/>
                <a:cs typeface="Helvetica"/>
              </a:rPr>
              <a:t>Supported on all major operating systems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r>
              <a:rPr lang="en-US" dirty="0">
                <a:latin typeface="Helvetica"/>
                <a:cs typeface="Helvetica"/>
              </a:rPr>
              <a:t>Documentation: </a:t>
            </a:r>
            <a:r>
              <a:rPr lang="en-US" dirty="0">
                <a:latin typeface="Helvetica"/>
                <a:cs typeface="Helvetica"/>
                <a:hlinkClick r:id="rId2"/>
              </a:rPr>
              <a:t>https://curc.readthedocs.io/en/latest/compute/data-transfer.html?highlight=Globus#globus-transfers</a:t>
            </a:r>
            <a:r>
              <a:rPr lang="en-US" dirty="0">
                <a:latin typeface="Helvetica"/>
                <a:cs typeface="Helvetica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5ADC-5C02-465D-8DE5-648DF9D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DCDA-898F-4AEC-908B-15D76F0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378" y="25951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Sharing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RC Users on RC resources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Send a request and a list of the users to 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  <a:hlinkClick r:id="rId2"/>
              </a:rPr>
              <a:t>rc-help@colorado.edu</a:t>
            </a:r>
            <a:r>
              <a:rPr lang="en-US" spc="-20" dirty="0">
                <a:solidFill>
                  <a:schemeClr val="bg1">
                    <a:lumMod val="65000"/>
                  </a:schemeClr>
                </a:solidFill>
                <a:cs typeface="Tahoma"/>
              </a:rPr>
              <a:t> </a:t>
            </a:r>
            <a:endParaRPr lang="en-US" dirty="0">
              <a:latin typeface="Helvetica"/>
              <a:cs typeface="Helvetica"/>
            </a:endParaRPr>
          </a:p>
          <a:p>
            <a:pPr lvl="2"/>
            <a:r>
              <a:rPr lang="en-US" dirty="0">
                <a:latin typeface="Helvetica"/>
                <a:cs typeface="Helvetica"/>
              </a:rPr>
              <a:t>RC will place the chosen users in your Linux group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Allows them to see your scratch and project directories</a:t>
            </a:r>
          </a:p>
          <a:p>
            <a:pPr lvl="3"/>
            <a:r>
              <a:rPr lang="en-US" dirty="0">
                <a:latin typeface="Helvetica"/>
                <a:cs typeface="Helvetica"/>
              </a:rPr>
              <a:t>You can set permissions in the space, so items are hidden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On-premise collaborators can also access Petalibrary files with Globus Shared Endpoints</a:t>
            </a:r>
          </a:p>
          <a:p>
            <a:r>
              <a:rPr lang="en-US" dirty="0"/>
              <a:t>Off-premise collaborators</a:t>
            </a:r>
          </a:p>
          <a:p>
            <a:pPr lvl="1"/>
            <a:r>
              <a:rPr lang="en-US" dirty="0"/>
              <a:t>Data sharing is only available if you have a </a:t>
            </a:r>
            <a:r>
              <a:rPr lang="en-US" dirty="0" err="1"/>
              <a:t>PetaLibrary</a:t>
            </a:r>
            <a:r>
              <a:rPr lang="en-US" dirty="0"/>
              <a:t> allocation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Data transfer is done through Globus Shared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Globus offers ‘shared endpoints’ which don’t require a user to have an account with RC.</a:t>
            </a:r>
          </a:p>
          <a:p>
            <a:r>
              <a:rPr lang="en-US" dirty="0">
                <a:latin typeface="Helvetica"/>
                <a:cs typeface="Helvetica"/>
              </a:rPr>
              <a:t>RC provides this capability for easy access of Data.</a:t>
            </a:r>
          </a:p>
          <a:p>
            <a:r>
              <a:rPr lang="en-US" dirty="0" err="1">
                <a:latin typeface="Helvetica"/>
                <a:cs typeface="Helvetica"/>
              </a:rPr>
              <a:t>PetaLibrary</a:t>
            </a:r>
            <a:r>
              <a:rPr lang="en-US" dirty="0">
                <a:latin typeface="Helvetica"/>
                <a:cs typeface="Helvetica"/>
              </a:rPr>
              <a:t> exclusive!</a:t>
            </a:r>
          </a:p>
          <a:p>
            <a:r>
              <a:rPr lang="en-US" dirty="0"/>
              <a:t>Generates a shared collection that can be accessed with a link.</a:t>
            </a:r>
          </a:p>
          <a:p>
            <a:pPr lvl="1"/>
            <a:r>
              <a:rPr lang="en-US" dirty="0"/>
              <a:t>See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https://scholar.colorado.edu/concern/datasets/9593tw13k</a:t>
            </a:r>
            <a:endParaRPr lang="en-US" dirty="0"/>
          </a:p>
          <a:p>
            <a:pPr lvl="1"/>
            <a:r>
              <a:rPr lang="en-US" dirty="0"/>
              <a:t>Can assign various permissions to specific users or all users withing Globus</a:t>
            </a:r>
          </a:p>
          <a:p>
            <a:pPr lvl="1"/>
            <a:r>
              <a:rPr lang="en-US" dirty="0"/>
              <a:t>More information on here: </a:t>
            </a:r>
            <a:r>
              <a:rPr lang="en-US" dirty="0">
                <a:hlinkClick r:id="rId3"/>
              </a:rPr>
              <a:t>https://docs.globus.org/how-to/share-files/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A40D-936C-44B0-87C2-B492B18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7CCD-0A1E-4B93-9395-0561743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/>
          </a:p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endParaRPr lang="en-US" sz="32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200" dirty="0"/>
              <a:t>Slides: </a:t>
            </a:r>
            <a:r>
              <a:rPr lang="en-US" sz="3200" dirty="0">
                <a:hlinkClick r:id="rId4"/>
              </a:rPr>
              <a:t>https://github.com/ResearchComputing/command_line_data_transfer_primer</a:t>
            </a:r>
            <a:r>
              <a:rPr lang="en-US" sz="3200" dirty="0"/>
              <a:t> </a:t>
            </a: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CE637-9CF4-FD82-8A06-9DB32738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E2952-A5DD-8266-DDE0-6D548FA9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Data transfer using the command line</a:t>
            </a:r>
          </a:p>
          <a:p>
            <a:r>
              <a:rPr lang="en-US" dirty="0">
                <a:latin typeface="Helvetica"/>
                <a:cs typeface="Helvetica"/>
              </a:rPr>
              <a:t>Data transfer using Open OnDemand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r>
              <a:rPr lang="en-US" dirty="0">
                <a:latin typeface="Helvetica"/>
                <a:cs typeface="Helvetica"/>
              </a:rPr>
              <a:t>Sharing Data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Data on 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018"/>
            <a:ext cx="10515600" cy="35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When you use RC resources the data is not on your local machine </a:t>
            </a:r>
          </a:p>
          <a:p>
            <a:r>
              <a:rPr lang="en-US" sz="2600" dirty="0"/>
              <a:t>Ways to access the data from your local machine</a:t>
            </a:r>
          </a:p>
          <a:p>
            <a:pPr lvl="1"/>
            <a:r>
              <a:rPr lang="en-US" sz="2600" dirty="0"/>
              <a:t>Command line (a variety of tools)</a:t>
            </a:r>
          </a:p>
          <a:p>
            <a:pPr lvl="1"/>
            <a:r>
              <a:rPr lang="en-US" sz="2600" dirty="0"/>
              <a:t>Open OnDemand (straightforward GUI)</a:t>
            </a:r>
          </a:p>
          <a:p>
            <a:pPr lvl="1"/>
            <a:r>
              <a:rPr lang="en-US" sz="2600" dirty="0"/>
              <a:t>Globus (GUI with some set up required)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68AB-E812-46A7-A8B6-38C87200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9982B-EC66-4ACA-B745-583EC1C0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7CB1-B8D4-47F3-AF8A-E348F342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through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2C-A50D-4BD3-87A2-5178CEEE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566"/>
            <a:ext cx="10515600" cy="426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If you don’t need a </a:t>
            </a:r>
            <a:r>
              <a:rPr lang="en-US" i="1" dirty="0">
                <a:latin typeface="Helvetica"/>
                <a:cs typeface="Helvetica"/>
              </a:rPr>
              <a:t>fancy</a:t>
            </a:r>
            <a:r>
              <a:rPr lang="en-US" dirty="0">
                <a:latin typeface="Helvetica"/>
                <a:cs typeface="Helvetica"/>
              </a:rPr>
              <a:t> GUI</a:t>
            </a:r>
          </a:p>
          <a:p>
            <a:r>
              <a:rPr lang="en-US" dirty="0">
                <a:latin typeface="Helvetica"/>
                <a:cs typeface="Helvetica"/>
              </a:rPr>
              <a:t>Provides a larger variety of tools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SCP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SFTP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RSYNC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RCLONE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SSHFS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SMB</a:t>
            </a:r>
          </a:p>
          <a:p>
            <a:r>
              <a:rPr lang="en-US" dirty="0">
                <a:latin typeface="Helvetica"/>
                <a:cs typeface="Helvetica"/>
              </a:rPr>
              <a:t>The tools provided can improve your data workflow (more on this later)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0C42-5359-4BE5-A10E-19AEED9E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DE8-8AB9-4D44-9D61-AAAECEE5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223D-5764-4FFD-A3D6-90F9213E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B8-DCB0-C068-5767-7EE1B632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4E80-8DE0-9E6F-1A61-91748E46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ED55-5535-05C8-F25F-AB42837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17834-A4BC-4784-D0F3-EA9FE85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Google Shape;722;p57">
            <a:extLst>
              <a:ext uri="{FF2B5EF4-FFF2-40B4-BE49-F238E27FC236}">
                <a16:creationId xmlns:a16="http://schemas.microsoft.com/office/drawing/2014/main" id="{3E9519EF-0706-E29A-AE4E-933724D5A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03392"/>
              </p:ext>
            </p:extLst>
          </p:nvPr>
        </p:nvGraphicFramePr>
        <p:xfrm>
          <a:off x="859125" y="1690830"/>
          <a:ext cx="10519192" cy="40063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18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 gridSpan="3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Filesystem documentation: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2"/>
                        </a:rPr>
                        <a:t>https://curc.readthedocs.io/en/latest/compute/filesystems.html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748-9C63-423A-A396-4F46F024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Unix Groups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AFC1-1802-49BE-A54D-0532C0DD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Unix Groups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3 Levels of permissions: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User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Group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Other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All users have a group associated with their username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Permissions can be set for an individual file with the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Helvetica"/>
              </a:rPr>
              <a:t>chmod</a:t>
            </a:r>
            <a:r>
              <a:rPr lang="en-US" dirty="0">
                <a:solidFill>
                  <a:schemeClr val="accent5"/>
                </a:solidFill>
                <a:latin typeface="Helvetica"/>
                <a:cs typeface="Helvetica"/>
              </a:rPr>
              <a:t> </a:t>
            </a:r>
            <a:r>
              <a:rPr lang="en-US" dirty="0">
                <a:latin typeface="Helvetica"/>
                <a:cs typeface="Helvetica"/>
              </a:rPr>
              <a:t>command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C59F-86D1-402B-B02F-65F10BF4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B662-CC1C-4434-950F-A95D7E11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A0A0-7B41-4707-B792-2039DC7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BDE7-2F9E-4EF5-9A21-91FC8DBB308D}"/>
              </a:ext>
            </a:extLst>
          </p:cNvPr>
          <p:cNvSpPr txBox="1"/>
          <p:nvPr/>
        </p:nvSpPr>
        <p:spPr>
          <a:xfrm>
            <a:off x="1073738" y="4412352"/>
            <a:ext cx="945733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chmod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</a:t>
            </a:r>
            <a:r>
              <a:rPr lang="en-US" sz="2000" dirty="0" err="1">
                <a:solidFill>
                  <a:schemeClr val="accent5"/>
                </a:solidFill>
                <a:latin typeface="Consolas"/>
              </a:rPr>
              <a:t>g+rx</a:t>
            </a:r>
            <a:r>
              <a:rPr lang="en-US" sz="2000" dirty="0">
                <a:solidFill>
                  <a:schemeClr val="accent5"/>
                </a:solidFill>
                <a:latin typeface="Consolas"/>
              </a:rPr>
              <a:t> file.exe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F4B34-DE83-5FE5-5279-B0CE1A0EB66E}"/>
              </a:ext>
            </a:extLst>
          </p:cNvPr>
          <p:cNvSpPr txBox="1"/>
          <p:nvPr/>
        </p:nvSpPr>
        <p:spPr>
          <a:xfrm>
            <a:off x="838200" y="5215942"/>
            <a:ext cx="1064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https://curc.readthedocs.io/en/latest/compute/filesystems.html#file-permissions-ownership-and-group-membership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7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9E19-2B3B-0AA3-A9D1-3BB66D09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the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F2EC0-50CC-4563-0BB4-70C269F3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our system every CU Boulder and CSU user can utilize SSH</a:t>
            </a:r>
          </a:p>
          <a:p>
            <a:pPr lvl="1"/>
            <a:r>
              <a:rPr lang="en-US" sz="2400" dirty="0"/>
              <a:t>Necessary for data transfers to your local machine</a:t>
            </a:r>
          </a:p>
          <a:p>
            <a:r>
              <a:rPr lang="en-US" sz="2800" dirty="0"/>
              <a:t>AMC users can request SSH access:</a:t>
            </a:r>
          </a:p>
          <a:p>
            <a:pPr lvl="1"/>
            <a:r>
              <a:rPr lang="en-US" sz="2400" dirty="0">
                <a:hlinkClick r:id="rId2"/>
              </a:rPr>
              <a:t>https://curc.readthedocs.io/en/latest/access/amc-access.html</a:t>
            </a:r>
            <a:r>
              <a:rPr lang="en-US" sz="2400" dirty="0"/>
              <a:t> </a:t>
            </a:r>
          </a:p>
          <a:p>
            <a:r>
              <a:rPr lang="en-US" sz="2800" dirty="0"/>
              <a:t>ACCESS users (individuals from the RMACC community) cannot SSH into our resources right now</a:t>
            </a:r>
          </a:p>
          <a:p>
            <a:pPr lvl="1"/>
            <a:r>
              <a:rPr lang="en-US" sz="2400" dirty="0"/>
              <a:t>We are working on this, but it is difficult!</a:t>
            </a:r>
          </a:p>
          <a:p>
            <a:pPr lvl="1"/>
            <a:r>
              <a:rPr lang="en-US" sz="2400" dirty="0"/>
              <a:t>Unfortunately, this means the tutorial will not work with CURC resources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9785A-BAB1-04DB-6816-97EB3FAD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4C49-CAC2-A2B9-EB35-BD82EC83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940F-95FC-B841-945F-3CEFC7A6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7BA-5716-5AD7-91DC-BF1B9EC0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on a login node!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D97B-4C53-2439-AB71-292E32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A6DF-8EA1-A19E-F6B6-783809F0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Data Transfer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32-3063-0739-8445-62BF8D3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C020-D4B8-EBCE-13B6-12C216BE97B4}"/>
              </a:ext>
            </a:extLst>
          </p:cNvPr>
          <p:cNvSpPr txBox="1"/>
          <p:nvPr/>
        </p:nvSpPr>
        <p:spPr>
          <a:xfrm>
            <a:off x="1064677" y="3167390"/>
            <a:ext cx="93102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ssh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onsolas"/>
                <a:cs typeface="Cascadia Mono" panose="020B0609020000020004" pitchFamily="49" charset="0"/>
              </a:rPr>
              <a:t>&lt;your-username&gt;</a:t>
            </a:r>
            <a:r>
              <a:rPr lang="en-US" sz="2800" dirty="0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@</a:t>
            </a:r>
            <a:r>
              <a:rPr lang="en-US" sz="2800" dirty="0" err="1">
                <a:solidFill>
                  <a:schemeClr val="accent5"/>
                </a:solidFill>
                <a:latin typeface="Consolas"/>
                <a:cs typeface="Cascadia Mono" panose="020B0609020000020004" pitchFamily="49" charset="0"/>
              </a:rPr>
              <a:t>login.rc.colorado.edu</a:t>
            </a:r>
            <a:endParaRPr lang="en-US" sz="2800" dirty="0">
              <a:solidFill>
                <a:schemeClr val="accent5"/>
              </a:solidFill>
              <a:latin typeface="Consolas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18904</TotalTime>
  <Words>1676</Words>
  <Application>Microsoft Macintosh PowerPoint</Application>
  <PresentationFormat>Widescreen</PresentationFormat>
  <Paragraphs>312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Helvetica</vt:lpstr>
      <vt:lpstr>Helvetica Light</vt:lpstr>
      <vt:lpstr>Helvetica Neue</vt:lpstr>
      <vt:lpstr>Lato</vt:lpstr>
      <vt:lpstr>SFMono-Regular</vt:lpstr>
      <vt:lpstr>Slack-Lato</vt:lpstr>
      <vt:lpstr>Office Theme</vt:lpstr>
      <vt:lpstr>Command Line Data Transfer on CURC Resources</vt:lpstr>
      <vt:lpstr>Command Line Data Transfer on CURC Resources</vt:lpstr>
      <vt:lpstr>Outline</vt:lpstr>
      <vt:lpstr>Accessing Data on RC Resources</vt:lpstr>
      <vt:lpstr>Access through the Command Line</vt:lpstr>
      <vt:lpstr>General Filesystem Structure</vt:lpstr>
      <vt:lpstr>Unix Groups</vt:lpstr>
      <vt:lpstr>Who can use the command line?</vt:lpstr>
      <vt:lpstr>Let’s get on a login node!</vt:lpstr>
      <vt:lpstr>RC Filesystem Map</vt:lpstr>
      <vt:lpstr>Basic Navigation Commands</vt:lpstr>
      <vt:lpstr>RC endpoints</vt:lpstr>
      <vt:lpstr>RC Data transfer nodes (DTNs)</vt:lpstr>
      <vt:lpstr>Command line option - SCP</vt:lpstr>
      <vt:lpstr>Command line option - SFTP</vt:lpstr>
      <vt:lpstr>Command line option - Rsync</vt:lpstr>
      <vt:lpstr>Command line option - Rclone</vt:lpstr>
      <vt:lpstr>The PetaLibrary</vt:lpstr>
      <vt:lpstr>Command line option - mounting</vt:lpstr>
      <vt:lpstr>GUI based options</vt:lpstr>
      <vt:lpstr>GUI option - Open OnDemand</vt:lpstr>
      <vt:lpstr>GUI option - Globus</vt:lpstr>
      <vt:lpstr>Sharing Data</vt:lpstr>
      <vt:lpstr>Globus Shared Endpoints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Brandon Reyes</cp:lastModifiedBy>
  <cp:revision>640</cp:revision>
  <dcterms:created xsi:type="dcterms:W3CDTF">2019-04-12T06:07:02Z</dcterms:created>
  <dcterms:modified xsi:type="dcterms:W3CDTF">2024-03-18T21:31:07Z</dcterms:modified>
</cp:coreProperties>
</file>